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306" r:id="rId4"/>
    <p:sldId id="307" r:id="rId5"/>
    <p:sldId id="308" r:id="rId6"/>
    <p:sldId id="305" r:id="rId7"/>
    <p:sldId id="309" r:id="rId8"/>
    <p:sldId id="310" r:id="rId9"/>
    <p:sldId id="311" r:id="rId10"/>
    <p:sldId id="312" r:id="rId11"/>
    <p:sldId id="314" r:id="rId12"/>
    <p:sldId id="313" r:id="rId13"/>
    <p:sldId id="315" r:id="rId14"/>
    <p:sldId id="317" r:id="rId15"/>
    <p:sldId id="319" r:id="rId16"/>
    <p:sldId id="318" r:id="rId17"/>
    <p:sldId id="320" r:id="rId18"/>
    <p:sldId id="321" r:id="rId19"/>
    <p:sldId id="323" r:id="rId20"/>
    <p:sldId id="326" r:id="rId21"/>
    <p:sldId id="327" r:id="rId22"/>
    <p:sldId id="328" r:id="rId23"/>
    <p:sldId id="322" r:id="rId24"/>
    <p:sldId id="329" r:id="rId25"/>
    <p:sldId id="325" r:id="rId26"/>
  </p:sldIdLst>
  <p:sldSz cx="9144000" cy="5143500" type="screen16x9"/>
  <p:notesSz cx="6858000" cy="9144000"/>
  <p:embeddedFontLst>
    <p:embeddedFont>
      <p:font typeface="Raleway" charset="0"/>
      <p:regular r:id="rId28"/>
      <p:bold r:id="rId29"/>
      <p:italic r:id="rId30"/>
      <p:boldItalic r:id="rId31"/>
    </p:embeddedFont>
    <p:embeddedFont>
      <p:font typeface="Lato" charset="0"/>
      <p:regular r:id="rId32"/>
      <p:bold r:id="rId33"/>
      <p:italic r:id="rId34"/>
      <p:boldItalic r:id="rId35"/>
    </p:embeddedFont>
    <p:embeddedFont>
      <p:font typeface="Californian FB" pitchFamily="18"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485E"/>
    <a:srgbClr val="28405E"/>
  </p:clrMru>
</p:presentationPr>
</file>

<file path=ppt/tableStyles.xml><?xml version="1.0" encoding="utf-8"?>
<a:tblStyleLst xmlns:a="http://schemas.openxmlformats.org/drawingml/2006/main" def="{9B511F10-15A7-47E2-8596-96EC63BC9198}">
  <a:tblStyle styleId="{9B511F10-15A7-47E2-8596-96EC63BC91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6" d="100"/>
          <a:sy n="66" d="100"/>
        </p:scale>
        <p:origin x="-811"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7"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Cryptosystems</a:t>
            </a:r>
            <a:endParaRPr/>
          </a:p>
        </p:txBody>
      </p:sp>
      <p:sp>
        <p:nvSpPr>
          <p:cNvPr id="73" name="Google Shape;73;p13"/>
          <p:cNvSpPr txBox="1">
            <a:spLocks noGrp="1"/>
          </p:cNvSpPr>
          <p:nvPr>
            <p:ph type="subTitle" idx="1"/>
          </p:nvPr>
        </p:nvSpPr>
        <p:spPr>
          <a:xfrm>
            <a:off x="2390267" y="2627453"/>
            <a:ext cx="6331500" cy="2071869"/>
          </a:xfrm>
          <a:prstGeom prst="rect">
            <a:avLst/>
          </a:prstGeom>
        </p:spPr>
        <p:txBody>
          <a:bodyPr spcFirstLastPara="1" wrap="square" lIns="91425" tIns="91425" rIns="91425" bIns="91425" anchor="b" anchorCtr="0">
            <a:noAutofit/>
          </a:bodyPr>
          <a:lstStyle/>
          <a:p>
            <a:pPr marL="0" lvl="0" indent="0" algn="ctr"/>
            <a:r>
              <a:rPr lang="en-US" sz="1600" dirty="0" smtClean="0">
                <a:solidFill>
                  <a:schemeClr val="bg1"/>
                </a:solidFill>
              </a:rPr>
              <a:t> Computer Networks</a:t>
            </a:r>
          </a:p>
          <a:p>
            <a:pPr marL="0" lvl="0" indent="0" algn="ctr"/>
            <a:r>
              <a:rPr lang="en-US" sz="1600" i="1" dirty="0" smtClean="0">
                <a:solidFill>
                  <a:schemeClr val="bg1"/>
                </a:solidFill>
              </a:rPr>
              <a:t> CO-306</a:t>
            </a:r>
            <a:r>
              <a:rPr lang="en-US" sz="1600" dirty="0" smtClean="0">
                <a:solidFill>
                  <a:schemeClr val="bg1"/>
                </a:solidFill>
              </a:rPr>
              <a:t/>
            </a:r>
            <a:br>
              <a:rPr lang="en-US" sz="1600" dirty="0" smtClean="0">
                <a:solidFill>
                  <a:schemeClr val="bg1"/>
                </a:solidFill>
              </a:rPr>
            </a:br>
            <a:r>
              <a:rPr lang="en-US" sz="1600" dirty="0" smtClean="0">
                <a:solidFill>
                  <a:schemeClr val="bg1"/>
                </a:solidFill>
              </a:rPr>
              <a:t>         -Sourabh  </a:t>
            </a:r>
            <a:r>
              <a:rPr lang="en-US" sz="1600" i="1" dirty="0" smtClean="0">
                <a:solidFill>
                  <a:schemeClr val="bg1"/>
                </a:solidFill>
              </a:rPr>
              <a:t>2K18/CO/355</a:t>
            </a:r>
            <a:r>
              <a:rPr lang="en-US" sz="1600" dirty="0" smtClean="0">
                <a:solidFill>
                  <a:schemeClr val="bg1"/>
                </a:solidFill>
              </a:rPr>
              <a:t/>
            </a:r>
            <a:br>
              <a:rPr lang="en-US" sz="1600" dirty="0" smtClean="0">
                <a:solidFill>
                  <a:schemeClr val="bg1"/>
                </a:solidFill>
              </a:rPr>
            </a:br>
            <a:r>
              <a:rPr lang="en-US" sz="1600" dirty="0" smtClean="0">
                <a:solidFill>
                  <a:schemeClr val="bg1"/>
                </a:solidFill>
              </a:rPr>
              <a:t>         -Sunil </a:t>
            </a:r>
            <a:r>
              <a:rPr lang="en-US" sz="1600" dirty="0" err="1" smtClean="0">
                <a:solidFill>
                  <a:schemeClr val="bg1"/>
                </a:solidFill>
              </a:rPr>
              <a:t>Sahu</a:t>
            </a:r>
            <a:r>
              <a:rPr lang="en-US" sz="1600" dirty="0" smtClean="0">
                <a:solidFill>
                  <a:schemeClr val="bg1"/>
                </a:solidFill>
              </a:rPr>
              <a:t>  </a:t>
            </a:r>
            <a:r>
              <a:rPr lang="en-US" sz="1600" i="1" dirty="0" smtClean="0">
                <a:solidFill>
                  <a:schemeClr val="bg1"/>
                </a:solidFill>
              </a:rPr>
              <a:t>2k18/CO/363</a:t>
            </a:r>
            <a:br>
              <a:rPr lang="en-US" sz="1600" i="1" dirty="0" smtClean="0">
                <a:solidFill>
                  <a:schemeClr val="bg1"/>
                </a:solidFill>
              </a:rPr>
            </a:br>
            <a:r>
              <a:rPr lang="en-US" sz="1600" i="1" dirty="0" smtClean="0">
                <a:solidFill>
                  <a:schemeClr val="bg1"/>
                </a:solidFill>
              </a:rPr>
              <a:t/>
            </a:r>
            <a:br>
              <a:rPr lang="en-US" sz="1600" i="1" dirty="0" smtClean="0">
                <a:solidFill>
                  <a:schemeClr val="bg1"/>
                </a:solidFill>
              </a:rPr>
            </a:br>
            <a:r>
              <a:rPr lang="en-US" sz="1600" i="1" dirty="0" smtClean="0">
                <a:solidFill>
                  <a:schemeClr val="bg1"/>
                </a:solidFill>
              </a:rPr>
              <a:t>         Submitted to:</a:t>
            </a:r>
            <a:br>
              <a:rPr lang="en-US" sz="1600" i="1" dirty="0" smtClean="0">
                <a:solidFill>
                  <a:schemeClr val="bg1"/>
                </a:solidFill>
              </a:rPr>
            </a:br>
            <a:r>
              <a:rPr lang="en-US" sz="1600" i="1" dirty="0" smtClean="0">
                <a:solidFill>
                  <a:schemeClr val="bg1"/>
                </a:solidFill>
              </a:rPr>
              <a:t>        </a:t>
            </a:r>
            <a:r>
              <a:rPr lang="en-US" sz="1600" i="1" dirty="0" smtClean="0">
                <a:solidFill>
                  <a:schemeClr val="bg1"/>
                </a:solidFill>
              </a:rPr>
              <a:t>-</a:t>
            </a:r>
            <a:r>
              <a:rPr lang="en-US" sz="1600" i="1" dirty="0" smtClean="0">
                <a:solidFill>
                  <a:schemeClr val="bg1"/>
                </a:solidFill>
              </a:rPr>
              <a:t>Prof </a:t>
            </a:r>
            <a:r>
              <a:rPr lang="en-US" sz="1600" i="1" dirty="0" err="1" smtClean="0">
                <a:solidFill>
                  <a:schemeClr val="bg1"/>
                </a:solidFill>
              </a:rPr>
              <a:t>Vinay</a:t>
            </a:r>
            <a:r>
              <a:rPr lang="en-US" sz="1600" i="1" dirty="0" smtClean="0">
                <a:solidFill>
                  <a:schemeClr val="bg1"/>
                </a:solidFill>
              </a:rPr>
              <a:t> </a:t>
            </a:r>
            <a:r>
              <a:rPr lang="en-US" sz="1600" i="1" smtClean="0">
                <a:solidFill>
                  <a:schemeClr val="bg1"/>
                </a:solidFill>
              </a:rPr>
              <a:t>Dubey</a:t>
            </a:r>
            <a:endParaRPr sz="1600">
              <a:solidFill>
                <a:schemeClr val="bg1"/>
              </a:solidFill>
            </a:endParaRPr>
          </a:p>
        </p:txBody>
      </p:sp>
      <p:sp>
        <p:nvSpPr>
          <p:cNvPr id="5" name="TextBox 4"/>
          <p:cNvSpPr txBox="1"/>
          <p:nvPr/>
        </p:nvSpPr>
        <p:spPr>
          <a:xfrm>
            <a:off x="2476982" y="1805651"/>
            <a:ext cx="184731" cy="307777"/>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5"/>
          <p:cNvSpPr txBox="1">
            <a:spLocks noGrp="1"/>
          </p:cNvSpPr>
          <p:nvPr>
            <p:ph type="body" idx="1"/>
          </p:nvPr>
        </p:nvSpPr>
        <p:spPr>
          <a:xfrm>
            <a:off x="1736203" y="520861"/>
            <a:ext cx="7118430" cy="4467827"/>
          </a:xfrm>
          <a:prstGeom prst="rect">
            <a:avLst/>
          </a:prstGeom>
        </p:spPr>
        <p:txBody>
          <a:bodyPr spcFirstLastPara="1" wrap="square" lIns="91425" tIns="91425" rIns="91425" bIns="91425" anchor="t" anchorCtr="0">
            <a:noAutofit/>
          </a:bodyPr>
          <a:lstStyle/>
          <a:p>
            <a:pPr algn="just">
              <a:buNone/>
            </a:pPr>
            <a:r>
              <a:rPr lang="en-US" sz="2000" b="1" dirty="0" smtClean="0"/>
              <a:t>Decryption Key.</a:t>
            </a:r>
            <a:r>
              <a:rPr lang="en-US" sz="2000" dirty="0" smtClean="0"/>
              <a:t> It is a value that is known to the receiver. The decryption key is related to the encryption key, but is not always identical to it. The receiver inputs the decryption key into the decryption algorithm along with the cipher text in order to compute the plaintext. </a:t>
            </a:r>
          </a:p>
          <a:p>
            <a:r>
              <a:rPr lang="en-US" sz="2000" dirty="0" smtClean="0"/>
              <a:t> For a given cryptosystem, a collection of all possible decryption keys is called a </a:t>
            </a:r>
            <a:r>
              <a:rPr lang="en-US" sz="2000" b="1" dirty="0" smtClean="0"/>
              <a:t>key space</a:t>
            </a:r>
            <a:r>
              <a:rPr lang="en-US" sz="2000" dirty="0" smtClean="0"/>
              <a:t>.</a:t>
            </a:r>
          </a:p>
          <a:p>
            <a:r>
              <a:rPr lang="en-US" sz="2000" dirty="0" smtClean="0"/>
              <a:t>An </a:t>
            </a:r>
            <a:r>
              <a:rPr lang="en-US" sz="2000" b="1" dirty="0" smtClean="0"/>
              <a:t>interceptor</a:t>
            </a:r>
            <a:r>
              <a:rPr lang="en-US" sz="2000" dirty="0" smtClean="0"/>
              <a:t> (an attacker) is an unauthorized entity who attempts to determine the plaintext. He can see the </a:t>
            </a:r>
            <a:r>
              <a:rPr lang="en-US" sz="2000" dirty="0" err="1" smtClean="0"/>
              <a:t>ciphertext</a:t>
            </a:r>
            <a:r>
              <a:rPr lang="en-US" sz="2000" dirty="0" smtClean="0"/>
              <a:t> and may know the decryption algorithm. He, however, must never know the decryption key. </a:t>
            </a:r>
          </a:p>
          <a:p>
            <a:pPr algn="just">
              <a:buNone/>
            </a:pPr>
            <a:endParaRPr sz="2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1"/>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68" name="Google Shape;168;p21"/>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400" dirty="0" smtClean="0">
                <a:effectLst>
                  <a:outerShdw blurRad="38100" dist="38100" dir="2700000" algn="tl">
                    <a:srgbClr val="000000">
                      <a:alpha val="43137"/>
                    </a:srgbClr>
                  </a:outerShdw>
                </a:effectLst>
              </a:rPr>
              <a:t>Types of Cryptosystems</a:t>
            </a:r>
            <a:endParaRPr>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9" name="Google Shape;79;p14"/>
          <p:cNvSpPr txBox="1">
            <a:spLocks noGrp="1"/>
          </p:cNvSpPr>
          <p:nvPr>
            <p:ph type="title"/>
          </p:nvPr>
        </p:nvSpPr>
        <p:spPr>
          <a:xfrm>
            <a:off x="277792" y="706056"/>
            <a:ext cx="8866208" cy="4599490"/>
          </a:xfrm>
          <a:prstGeom prst="rect">
            <a:avLst/>
          </a:prstGeom>
        </p:spPr>
        <p:txBody>
          <a:bodyPr spcFirstLastPara="1" wrap="square" lIns="91425" tIns="91425" rIns="91425" bIns="91425" anchor="ctr" anchorCtr="0">
            <a:noAutofit/>
          </a:bodyPr>
          <a:lstStyle/>
          <a:p>
            <a:r>
              <a:rPr lang="en-US" sz="2400" b="0" dirty="0" smtClean="0"/>
              <a:t>Fundamentally, there are two types of cryptosystems based on the manner in which encryption-decryption is carried out in the system −</a:t>
            </a:r>
            <a:br>
              <a:rPr lang="en-US" sz="2400" b="0" dirty="0" smtClean="0"/>
            </a:br>
            <a:r>
              <a:rPr lang="en-US" sz="2400" b="0" dirty="0" smtClean="0"/>
              <a:t/>
            </a:r>
            <a:br>
              <a:rPr lang="en-US" sz="2400" b="0" dirty="0" smtClean="0"/>
            </a:br>
            <a:r>
              <a:rPr lang="en-US" sz="2800" dirty="0" smtClean="0"/>
              <a:t>1. Symmetric Key Encryption</a:t>
            </a:r>
            <a:br>
              <a:rPr lang="en-US" sz="2800" dirty="0" smtClean="0"/>
            </a:br>
            <a:r>
              <a:rPr lang="en-US" sz="2800" dirty="0" smtClean="0"/>
              <a:t>2. Asymmetric Key Encryption</a:t>
            </a:r>
            <a:r>
              <a:rPr lang="en-US" sz="2400" b="0" dirty="0" smtClean="0"/>
              <a:t/>
            </a:r>
            <a:br>
              <a:rPr lang="en-US" sz="2400" b="0" dirty="0" smtClean="0"/>
            </a:br>
            <a:r>
              <a:rPr lang="en-US" sz="2400" b="0" dirty="0" smtClean="0"/>
              <a:t/>
            </a:r>
            <a:br>
              <a:rPr lang="en-US" sz="2400" b="0" dirty="0" smtClean="0"/>
            </a:br>
            <a:r>
              <a:rPr lang="en-US" sz="2400" b="0" dirty="0" smtClean="0"/>
              <a:t>The main difference between these cryptosystems is the relationship between the encryption and the decryption key. Logically, in any cryptosystem, both the keys are closely associated. It is practically impossible to decrypt the cipher text with the key that is unrelated to the encryption key.</a:t>
            </a:r>
            <a:br>
              <a:rPr lang="en-US" sz="2400" b="0" dirty="0" smtClean="0"/>
            </a:br>
            <a:r>
              <a:rPr lang="en-US" sz="2400" b="0" dirty="0" smtClean="0"/>
              <a:t/>
            </a:r>
            <a:br>
              <a:rPr lang="en-US" sz="2400" b="0" dirty="0" smtClean="0"/>
            </a:br>
            <a:endParaRPr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algn="just"/>
            <a:endParaRPr lang="en-US" sz="1800" dirty="0" smtClean="0">
              <a:solidFill>
                <a:schemeClr val="bg1"/>
              </a:solidFill>
              <a:latin typeface="Raleway" charset="0"/>
            </a:endParaRPr>
          </a:p>
          <a:p>
            <a:pPr algn="just"/>
            <a:endParaRPr lang="en-US" sz="1800" dirty="0" smtClean="0">
              <a:solidFill>
                <a:schemeClr val="bg1"/>
              </a:solidFill>
              <a:latin typeface="Raleway" charset="0"/>
            </a:endParaRPr>
          </a:p>
          <a:p>
            <a:pPr algn="just"/>
            <a:r>
              <a:rPr lang="en-US" sz="1800" dirty="0" smtClean="0">
                <a:solidFill>
                  <a:schemeClr val="bg1"/>
                </a:solidFill>
                <a:latin typeface="Raleway" charset="0"/>
              </a:rPr>
              <a:t>The encryption process where </a:t>
            </a:r>
            <a:r>
              <a:rPr lang="en-US" sz="1800" b="1" dirty="0" smtClean="0">
                <a:solidFill>
                  <a:schemeClr val="bg1"/>
                </a:solidFill>
                <a:latin typeface="Raleway" charset="0"/>
              </a:rPr>
              <a:t>same keys are used for encrypting and decrypting</a:t>
            </a:r>
            <a:r>
              <a:rPr lang="en-US" sz="1800" dirty="0" smtClean="0">
                <a:solidFill>
                  <a:schemeClr val="bg1"/>
                </a:solidFill>
                <a:latin typeface="Raleway" charset="0"/>
              </a:rPr>
              <a:t> the information is known as Symmetric Key Encryption.</a:t>
            </a:r>
          </a:p>
          <a:p>
            <a:pPr algn="just"/>
            <a:r>
              <a:rPr lang="en-US" sz="1800" dirty="0" smtClean="0">
                <a:solidFill>
                  <a:schemeClr val="bg1"/>
                </a:solidFill>
                <a:latin typeface="Raleway" charset="0"/>
              </a:rPr>
              <a:t>The study of symmetric cryptosystems is referred to as </a:t>
            </a:r>
            <a:r>
              <a:rPr lang="en-US" sz="1800" b="1" dirty="0" smtClean="0">
                <a:solidFill>
                  <a:schemeClr val="bg1"/>
                </a:solidFill>
                <a:latin typeface="Raleway" charset="0"/>
              </a:rPr>
              <a:t>symmetric cryptography</a:t>
            </a:r>
            <a:r>
              <a:rPr lang="en-US" sz="1800" dirty="0" smtClean="0">
                <a:solidFill>
                  <a:schemeClr val="bg1"/>
                </a:solidFill>
                <a:latin typeface="Raleway" charset="0"/>
              </a:rPr>
              <a:t>. Symmetric cryptosystems are also sometimes referred to as </a:t>
            </a:r>
            <a:r>
              <a:rPr lang="en-US" sz="1800" b="1" dirty="0" smtClean="0">
                <a:solidFill>
                  <a:schemeClr val="bg1"/>
                </a:solidFill>
                <a:latin typeface="Raleway" charset="0"/>
              </a:rPr>
              <a:t>secret key cryptosystems</a:t>
            </a:r>
            <a:r>
              <a:rPr lang="en-US" sz="1800" dirty="0" smtClean="0">
                <a:solidFill>
                  <a:schemeClr val="bg1"/>
                </a:solidFill>
                <a:latin typeface="Raleway" charset="0"/>
              </a:rPr>
              <a:t>.</a:t>
            </a:r>
          </a:p>
          <a:p>
            <a:pPr algn="just"/>
            <a:r>
              <a:rPr lang="en-US" sz="1800" dirty="0" smtClean="0">
                <a:solidFill>
                  <a:schemeClr val="bg1"/>
                </a:solidFill>
                <a:latin typeface="Raleway" charset="0"/>
              </a:rPr>
              <a:t>A few well-known examples of symmetric key encryption methods are − Digital Encryption Standard (DES), Triple-DES (3DES), IDEA, and BLOWFISH. </a:t>
            </a:r>
            <a:endParaRPr lang="en-US" sz="1800" dirty="0">
              <a:solidFill>
                <a:schemeClr val="bg1"/>
              </a:solidFill>
              <a:latin typeface="Raleway" charset="0"/>
            </a:endParaRPr>
          </a:p>
        </p:txBody>
      </p:sp>
      <p:sp>
        <p:nvSpPr>
          <p:cNvPr id="104" name="Google Shape;104;p17"/>
          <p:cNvSpPr txBox="1">
            <a:spLocks noGrp="1"/>
          </p:cNvSpPr>
          <p:nvPr>
            <p:ph type="title" idx="4294967295"/>
          </p:nvPr>
        </p:nvSpPr>
        <p:spPr>
          <a:xfrm>
            <a:off x="1886674" y="0"/>
            <a:ext cx="4953964" cy="590309"/>
          </a:xfrm>
          <a:prstGeom prst="rect">
            <a:avLst/>
          </a:prstGeom>
        </p:spPr>
        <p:txBody>
          <a:bodyPr spcFirstLastPara="1" wrap="square" lIns="91425" tIns="91425" rIns="91425" bIns="91425" anchor="t" anchorCtr="0">
            <a:normAutofit fontScale="90000"/>
          </a:bodyPr>
          <a:lstStyle/>
          <a:p>
            <a:pPr marL="0" lvl="0" indent="0" algn="ctr" rtl="0">
              <a:spcBef>
                <a:spcPts val="400"/>
              </a:spcBef>
              <a:spcAft>
                <a:spcPts val="400"/>
              </a:spcAft>
              <a:buNone/>
            </a:pPr>
            <a:r>
              <a:rPr lang="en-US" sz="2400" i="1" dirty="0" smtClean="0"/>
              <a:t>Symmetric Key Encryption</a:t>
            </a:r>
            <a:endParaRPr sz="2400" i="1"/>
          </a:p>
        </p:txBody>
      </p:sp>
      <p:pic>
        <p:nvPicPr>
          <p:cNvPr id="4098" name="Picture 2" descr="C:\Users\USER\Desktop\6th Sem Files\Computer Networks (CN)\LAB\Project\Capture1.JPG"/>
          <p:cNvPicPr>
            <a:picLocks noChangeAspect="1" noChangeArrowheads="1"/>
          </p:cNvPicPr>
          <p:nvPr/>
        </p:nvPicPr>
        <p:blipFill>
          <a:blip r:embed="rId3"/>
          <a:srcRect/>
          <a:stretch>
            <a:fillRect/>
          </a:stretch>
        </p:blipFill>
        <p:spPr bwMode="auto">
          <a:xfrm>
            <a:off x="949124" y="2481946"/>
            <a:ext cx="7384649" cy="266155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400249" y="-69450"/>
            <a:ext cx="6321600" cy="63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smtClean="0"/>
              <a:t>Features</a:t>
            </a:r>
            <a:endParaRPr sz="2400"/>
          </a:p>
        </p:txBody>
      </p:sp>
      <p:sp>
        <p:nvSpPr>
          <p:cNvPr id="85" name="Google Shape;85;p15"/>
          <p:cNvSpPr txBox="1">
            <a:spLocks noGrp="1"/>
          </p:cNvSpPr>
          <p:nvPr>
            <p:ph type="body" idx="1"/>
          </p:nvPr>
        </p:nvSpPr>
        <p:spPr>
          <a:xfrm>
            <a:off x="1111168" y="497711"/>
            <a:ext cx="7639291" cy="4004840"/>
          </a:xfrm>
          <a:prstGeom prst="rect">
            <a:avLst/>
          </a:prstGeom>
        </p:spPr>
        <p:txBody>
          <a:bodyPr spcFirstLastPara="1" wrap="square" lIns="91425" tIns="91425" rIns="91425" bIns="91425" anchor="t" anchorCtr="0">
            <a:noAutofit/>
          </a:bodyPr>
          <a:lstStyle/>
          <a:p>
            <a:pPr algn="just"/>
            <a:endParaRPr lang="en-US" sz="1800" dirty="0" smtClean="0"/>
          </a:p>
          <a:p>
            <a:pPr algn="just"/>
            <a:r>
              <a:rPr lang="en-US" sz="1800" dirty="0" smtClean="0"/>
              <a:t> Persons using symmetric key encryption must share a common key prior to exchange of information.</a:t>
            </a:r>
          </a:p>
          <a:p>
            <a:pPr algn="just"/>
            <a:r>
              <a:rPr lang="en-US" sz="1800" dirty="0" smtClean="0"/>
              <a:t>Keys are recommended to be changed regularly to prevent any attack on the system.</a:t>
            </a:r>
          </a:p>
          <a:p>
            <a:pPr algn="just"/>
            <a:r>
              <a:rPr lang="en-US" sz="1800" dirty="0" smtClean="0"/>
              <a:t>A robust mechanism needs to exist to exchange the key between the communicating parties. As keys are required to be changed regularly, this mechanism becomes expensive and cumbersome.</a:t>
            </a:r>
          </a:p>
          <a:p>
            <a:pPr algn="just"/>
            <a:r>
              <a:rPr lang="en-US" sz="1800" dirty="0" smtClean="0"/>
              <a:t>In a group of </a:t>
            </a:r>
            <a:r>
              <a:rPr lang="en-US" sz="1800" b="1" dirty="0" smtClean="0"/>
              <a:t>n</a:t>
            </a:r>
            <a:r>
              <a:rPr lang="en-US" sz="1800" dirty="0" smtClean="0"/>
              <a:t> people, to enable two-party communication between any two persons, the number of keys required for group is </a:t>
            </a:r>
            <a:r>
              <a:rPr lang="en-US" sz="1800" b="1" dirty="0" smtClean="0"/>
              <a:t>n × (n – 1)/2</a:t>
            </a:r>
            <a:r>
              <a:rPr lang="en-US" sz="1800" dirty="0" smtClean="0"/>
              <a:t>.</a:t>
            </a:r>
          </a:p>
          <a:p>
            <a:pPr algn="just"/>
            <a:r>
              <a:rPr lang="en-US" sz="1800" dirty="0" smtClean="0"/>
              <a:t>Processing power of computer system required to run symmetric algorithm is less.</a:t>
            </a:r>
          </a:p>
          <a:p>
            <a:pPr algn="just">
              <a:buNone/>
            </a:pPr>
            <a:r>
              <a:rPr lang="en-US" sz="1800" dirty="0" smtClean="0"/>
              <a:t> </a:t>
            </a:r>
            <a:endParaRPr sz="1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lvl="0"/>
            <a:r>
              <a:rPr lang="en-US" sz="1600" dirty="0" smtClean="0">
                <a:latin typeface="Raleway" charset="0"/>
              </a:rPr>
              <a:t>The encryption process where </a:t>
            </a:r>
            <a:r>
              <a:rPr lang="en-US" sz="1600" b="1" dirty="0" smtClean="0">
                <a:latin typeface="Raleway" charset="0"/>
              </a:rPr>
              <a:t>different keys are used for encrypting and decrypting the information</a:t>
            </a:r>
            <a:r>
              <a:rPr lang="en-US" sz="1600" dirty="0" smtClean="0">
                <a:latin typeface="Raleway" charset="0"/>
              </a:rPr>
              <a:t> is known as Asymmetric Key Encryption. Though the keys are different, they are mathematically related and hence, retrieving the plaintext by decrypting cipher text is feasible.</a:t>
            </a:r>
            <a:endParaRPr sz="1600">
              <a:latin typeface="Raleway" charset="0"/>
            </a:endParaRPr>
          </a:p>
        </p:txBody>
      </p:sp>
      <p:sp>
        <p:nvSpPr>
          <p:cNvPr id="104" name="Google Shape;104;p17"/>
          <p:cNvSpPr txBox="1">
            <a:spLocks noGrp="1"/>
          </p:cNvSpPr>
          <p:nvPr>
            <p:ph type="title" idx="4294967295"/>
          </p:nvPr>
        </p:nvSpPr>
        <p:spPr>
          <a:xfrm>
            <a:off x="1967697" y="0"/>
            <a:ext cx="4953964" cy="590309"/>
          </a:xfrm>
          <a:prstGeom prst="rect">
            <a:avLst/>
          </a:prstGeom>
        </p:spPr>
        <p:txBody>
          <a:bodyPr spcFirstLastPara="1" wrap="square" lIns="91425" tIns="91425" rIns="91425" bIns="91425" anchor="t" anchorCtr="0">
            <a:normAutofit fontScale="90000"/>
          </a:bodyPr>
          <a:lstStyle/>
          <a:p>
            <a:pPr marL="0" lvl="0" indent="0" algn="ctr" rtl="0">
              <a:spcBef>
                <a:spcPts val="400"/>
              </a:spcBef>
              <a:spcAft>
                <a:spcPts val="400"/>
              </a:spcAft>
              <a:buNone/>
            </a:pPr>
            <a:r>
              <a:rPr lang="en-US" sz="2400" i="1" dirty="0" smtClean="0"/>
              <a:t>Asymmetric Key Encryption</a:t>
            </a:r>
            <a:endParaRPr sz="2400" i="1"/>
          </a:p>
        </p:txBody>
      </p:sp>
      <p:pic>
        <p:nvPicPr>
          <p:cNvPr id="5122" name="Picture 2" descr="C:\Users\USER\Desktop\6th Sem Files\Computer Networks (CN)\LAB\Project\Capture2.JPG"/>
          <p:cNvPicPr>
            <a:picLocks noChangeAspect="1" noChangeArrowheads="1"/>
          </p:cNvPicPr>
          <p:nvPr/>
        </p:nvPicPr>
        <p:blipFill>
          <a:blip r:embed="rId3"/>
          <a:srcRect/>
          <a:stretch>
            <a:fillRect/>
          </a:stretch>
        </p:blipFill>
        <p:spPr bwMode="auto">
          <a:xfrm>
            <a:off x="1585733" y="1809500"/>
            <a:ext cx="5903087" cy="3334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377100" y="-49100"/>
            <a:ext cx="6321600" cy="63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smtClean="0"/>
              <a:t>Features</a:t>
            </a:r>
            <a:endParaRPr sz="2400"/>
          </a:p>
        </p:txBody>
      </p:sp>
      <p:sp>
        <p:nvSpPr>
          <p:cNvPr id="85" name="Google Shape;85;p15"/>
          <p:cNvSpPr txBox="1">
            <a:spLocks noGrp="1"/>
          </p:cNvSpPr>
          <p:nvPr>
            <p:ph type="body" idx="1"/>
          </p:nvPr>
        </p:nvSpPr>
        <p:spPr>
          <a:xfrm>
            <a:off x="972272" y="293705"/>
            <a:ext cx="8113853" cy="4139401"/>
          </a:xfrm>
          <a:prstGeom prst="rect">
            <a:avLst/>
          </a:prstGeom>
        </p:spPr>
        <p:txBody>
          <a:bodyPr spcFirstLastPara="1" wrap="square" lIns="91425" tIns="91425" rIns="91425" bIns="91425" anchor="t" anchorCtr="0">
            <a:noAutofit/>
          </a:bodyPr>
          <a:lstStyle/>
          <a:p>
            <a:pPr algn="just"/>
            <a:endParaRPr lang="en-US" sz="1800" dirty="0" smtClean="0"/>
          </a:p>
          <a:p>
            <a:pPr algn="just"/>
            <a:r>
              <a:rPr lang="en-US" sz="1800" dirty="0" smtClean="0"/>
              <a:t>  Every user in this system needs to have a pair of dissimilar keys, </a:t>
            </a:r>
            <a:r>
              <a:rPr lang="en-US" sz="1800" b="1" dirty="0" smtClean="0"/>
              <a:t>private key</a:t>
            </a:r>
            <a:r>
              <a:rPr lang="en-US" sz="1800" dirty="0" smtClean="0"/>
              <a:t> and </a:t>
            </a:r>
            <a:r>
              <a:rPr lang="en-US" sz="1800" b="1" dirty="0" smtClean="0"/>
              <a:t>public key</a:t>
            </a:r>
            <a:r>
              <a:rPr lang="en-US" sz="1800" dirty="0" smtClean="0"/>
              <a:t>. They are mathematically related − when one key is used for encryption, the other can decrypt the cipher text back to the original plaintext.</a:t>
            </a:r>
          </a:p>
          <a:p>
            <a:pPr algn="just"/>
            <a:r>
              <a:rPr lang="en-US" sz="1800" dirty="0" smtClean="0"/>
              <a:t>It requires to put the public key in public repository and the private key as a well-guarded secret. Hence, this scheme of encryption is also called </a:t>
            </a:r>
            <a:r>
              <a:rPr lang="en-US" sz="1800" b="1" dirty="0" smtClean="0"/>
              <a:t>Public Key Encryption</a:t>
            </a:r>
            <a:r>
              <a:rPr lang="en-US" sz="1800" dirty="0" smtClean="0"/>
              <a:t>.</a:t>
            </a:r>
          </a:p>
          <a:p>
            <a:pPr algn="just"/>
            <a:r>
              <a:rPr lang="en-US" sz="1800" dirty="0" smtClean="0"/>
              <a:t>Though public and private keys of the user are related, it is computationally not feasible to find one from another. This is a strength of this scheme.</a:t>
            </a:r>
          </a:p>
          <a:p>
            <a:pPr algn="just"/>
            <a:r>
              <a:rPr lang="en-US" sz="1800" dirty="0" smtClean="0"/>
              <a:t>Length of Keys (number of bits) in this encryption is large and hence, the process of encryption-decryption is slower than symmetric key encryption.</a:t>
            </a:r>
          </a:p>
          <a:p>
            <a:pPr algn="just"/>
            <a:r>
              <a:rPr lang="en-US" sz="1800" dirty="0" smtClean="0"/>
              <a:t>Processing power of computer is required to run this algorithm is higher. </a:t>
            </a:r>
          </a:p>
          <a:p>
            <a:pPr algn="just"/>
            <a:endParaRPr sz="1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t>Organizational Structure</a:t>
            </a:r>
            <a:endParaRPr/>
          </a:p>
        </p:txBody>
      </p:sp>
      <p:pic>
        <p:nvPicPr>
          <p:cNvPr id="6147" name="Picture 3" descr="C:\Users\USER\Desktop\6th Sem Files\Computer Networks (CN)\LAB\Project\x8.JPG"/>
          <p:cNvPicPr>
            <a:picLocks noChangeAspect="1" noChangeArrowheads="1"/>
          </p:cNvPicPr>
          <p:nvPr/>
        </p:nvPicPr>
        <p:blipFill>
          <a:blip r:embed="rId3"/>
          <a:srcRect/>
          <a:stretch>
            <a:fillRect/>
          </a:stretch>
        </p:blipFill>
        <p:spPr bwMode="auto">
          <a:xfrm>
            <a:off x="388347" y="656221"/>
            <a:ext cx="8481156" cy="2989804"/>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3"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185" name="Google Shape;185;p23"/>
          <p:cNvSpPr txBox="1">
            <a:spLocks noGrp="1"/>
          </p:cNvSpPr>
          <p:nvPr>
            <p:ph type="title"/>
          </p:nvPr>
        </p:nvSpPr>
        <p:spPr>
          <a:xfrm>
            <a:off x="-1" y="-1"/>
            <a:ext cx="5254907" cy="5000264"/>
          </a:xfrm>
          <a:prstGeom prst="rect">
            <a:avLst/>
          </a:prstGeom>
        </p:spPr>
        <p:txBody>
          <a:bodyPr spcFirstLastPara="1" wrap="square" lIns="91425" tIns="91425" rIns="91425" bIns="91425" anchor="ctr" anchorCtr="0">
            <a:noAutofit/>
          </a:bodyPr>
          <a:lstStyle/>
          <a:p>
            <a:pPr algn="just"/>
            <a:r>
              <a:rPr lang="en" sz="2800" dirty="0" smtClean="0"/>
              <a:t>DES </a:t>
            </a:r>
            <a:br>
              <a:rPr lang="en" sz="2800" dirty="0" smtClean="0"/>
            </a:br>
            <a:r>
              <a:rPr lang="en" sz="1800" dirty="0" smtClean="0"/>
              <a:t/>
            </a:r>
            <a:br>
              <a:rPr lang="en" sz="1800" dirty="0" smtClean="0"/>
            </a:br>
            <a:r>
              <a:rPr lang="en-US" sz="1800" b="0" dirty="0" smtClean="0"/>
              <a:t> The Data Encryption Standard (DES) is a symmetric-key block cipher published by the National Institute of Standards and Technology (NIST).</a:t>
            </a:r>
            <a:br>
              <a:rPr lang="en-US" sz="1800" b="0" dirty="0" smtClean="0"/>
            </a:br>
            <a:r>
              <a:rPr lang="en-US" sz="1800" b="0" dirty="0" smtClean="0"/>
              <a:t>DES is an implementation of a Feistel Cipher. It uses 16 round Feistel structure. The block size is 64-bit. Though, key length is 64-bit, DES has an effective key length of 56 bits, since 8 of the 64 bits of the key are not used by the encryption algorithm (function as check bits only). </a:t>
            </a:r>
            <a:br>
              <a:rPr lang="en-US" sz="1800" b="0" dirty="0" smtClean="0"/>
            </a:br>
            <a:r>
              <a:rPr lang="en" sz="1800" dirty="0" smtClean="0"/>
              <a:t/>
            </a:r>
            <a:br>
              <a:rPr lang="en" sz="1800" dirty="0" smtClean="0"/>
            </a:br>
            <a:endParaRPr sz="1800" b="1"/>
          </a:p>
        </p:txBody>
      </p:sp>
      <p:grpSp>
        <p:nvGrpSpPr>
          <p:cNvPr id="2" name="Google Shape;186;p23"/>
          <p:cNvGrpSpPr/>
          <p:nvPr/>
        </p:nvGrpSpPr>
        <p:grpSpPr>
          <a:xfrm>
            <a:off x="5629082" y="864520"/>
            <a:ext cx="3307407" cy="3307407"/>
            <a:chOff x="5212394" y="864520"/>
            <a:chExt cx="3307407" cy="3307407"/>
          </a:xfrm>
        </p:grpSpPr>
        <p:sp>
          <p:nvSpPr>
            <p:cNvPr id="187" name="Google Shape;187;p23"/>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5"/>
          <p:cNvSpPr txBox="1">
            <a:spLocks noGrp="1"/>
          </p:cNvSpPr>
          <p:nvPr>
            <p:ph type="body" idx="1"/>
          </p:nvPr>
        </p:nvSpPr>
        <p:spPr>
          <a:xfrm>
            <a:off x="4444679" y="555585"/>
            <a:ext cx="4166886" cy="4004840"/>
          </a:xfrm>
          <a:prstGeom prst="rect">
            <a:avLst/>
          </a:prstGeom>
        </p:spPr>
        <p:txBody>
          <a:bodyPr spcFirstLastPara="1" wrap="square" lIns="91425" tIns="91425" rIns="91425" bIns="91425" anchor="t" anchorCtr="0">
            <a:noAutofit/>
          </a:bodyPr>
          <a:lstStyle/>
          <a:p>
            <a:pPr marL="482600" indent="-342900" algn="just">
              <a:buNone/>
            </a:pPr>
            <a:r>
              <a:rPr lang="en-US" sz="2800" dirty="0" smtClean="0"/>
              <a:t>1. Generating keys</a:t>
            </a:r>
          </a:p>
          <a:p>
            <a:pPr marL="482600" indent="-342900" algn="just">
              <a:buNone/>
            </a:pPr>
            <a:endParaRPr lang="en-US" sz="2800" dirty="0" smtClean="0"/>
          </a:p>
          <a:p>
            <a:pPr marL="482600" indent="-342900" algn="just">
              <a:buNone/>
            </a:pPr>
            <a:r>
              <a:rPr lang="en-US" sz="2800" dirty="0" smtClean="0"/>
              <a:t>2. Encrypting plain text to obtain cipher text</a:t>
            </a:r>
          </a:p>
          <a:p>
            <a:pPr marL="482600" indent="-342900" algn="just">
              <a:buNone/>
            </a:pPr>
            <a:endParaRPr lang="en-US" sz="2800" dirty="0" smtClean="0"/>
          </a:p>
          <a:p>
            <a:pPr marL="482600" indent="-342900" algn="just">
              <a:buNone/>
            </a:pPr>
            <a:r>
              <a:rPr lang="en-US" sz="2800" dirty="0" smtClean="0"/>
              <a:t>3.Decrypting cipher text to obtain plain text</a:t>
            </a:r>
          </a:p>
          <a:p>
            <a:pPr marL="482600" indent="-342900" algn="just">
              <a:buAutoNum type="arabicPeriod"/>
            </a:pPr>
            <a:endParaRPr lang="en-US" sz="2800" dirty="0" smtClean="0"/>
          </a:p>
          <a:p>
            <a:pPr algn="just"/>
            <a:endParaRPr sz="2800"/>
          </a:p>
        </p:txBody>
      </p:sp>
      <p:pic>
        <p:nvPicPr>
          <p:cNvPr id="12290" name="Picture 2"/>
          <p:cNvPicPr>
            <a:picLocks noChangeAspect="1" noChangeArrowheads="1"/>
          </p:cNvPicPr>
          <p:nvPr/>
        </p:nvPicPr>
        <p:blipFill>
          <a:blip r:embed="rId3"/>
          <a:srcRect/>
          <a:stretch>
            <a:fillRect/>
          </a:stretch>
        </p:blipFill>
        <p:spPr bwMode="auto">
          <a:xfrm>
            <a:off x="164276" y="590309"/>
            <a:ext cx="4162425" cy="39353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9" name="Google Shape;79;p14"/>
          <p:cNvSpPr txBox="1">
            <a:spLocks noGrp="1"/>
          </p:cNvSpPr>
          <p:nvPr>
            <p:ph type="title"/>
          </p:nvPr>
        </p:nvSpPr>
        <p:spPr>
          <a:xfrm>
            <a:off x="0" y="1308000"/>
            <a:ext cx="6244200" cy="3835500"/>
          </a:xfrm>
          <a:prstGeom prst="rect">
            <a:avLst/>
          </a:prstGeom>
        </p:spPr>
        <p:txBody>
          <a:bodyPr spcFirstLastPara="1" wrap="square" lIns="91425" tIns="91425" rIns="91425" bIns="91425" anchor="ctr" anchorCtr="0">
            <a:normAutofit fontScale="90000"/>
          </a:bodyPr>
          <a:lstStyle/>
          <a:p>
            <a:r>
              <a:rPr lang="en-US" sz="3100" b="0" dirty="0" smtClean="0"/>
              <a:t>\</a:t>
            </a:r>
            <a:r>
              <a:rPr lang="en-US" sz="3200" dirty="0" smtClean="0"/>
              <a:t>It is an execution of cryptographic practice and their associated communications to offer information safety measures. It is also known as a cipher system. </a:t>
            </a:r>
            <a:br>
              <a:rPr lang="en-US" sz="3200" dirty="0" smtClean="0"/>
            </a:br>
            <a:r>
              <a:rPr lang="en-US" sz="3200" dirty="0" smtClean="0"/>
              <a:t> </a:t>
            </a:r>
            <a:r>
              <a:rPr lang="en-US" sz="3100" b="0" dirty="0" smtClean="0"/>
              <a:t/>
            </a:r>
            <a:br>
              <a:rPr lang="en-US" sz="3100" b="0" dirty="0" smtClean="0"/>
            </a:br>
            <a:r>
              <a:rPr lang="en-US" sz="1600" b="0" dirty="0" smtClean="0"/>
              <a:t/>
            </a:r>
            <a:br>
              <a:rPr lang="en-US" sz="1600" b="0" dirty="0" smtClean="0"/>
            </a:br>
            <a:endParaRPr sz="1600"/>
          </a:p>
        </p:txBody>
      </p:sp>
      <p:sp>
        <p:nvSpPr>
          <p:cNvPr id="4" name="TextBox 3"/>
          <p:cNvSpPr txBox="1"/>
          <p:nvPr/>
        </p:nvSpPr>
        <p:spPr>
          <a:xfrm>
            <a:off x="5687605" y="196770"/>
            <a:ext cx="3456395" cy="646331"/>
          </a:xfrm>
          <a:prstGeom prst="rect">
            <a:avLst/>
          </a:prstGeom>
          <a:noFill/>
        </p:spPr>
        <p:txBody>
          <a:bodyPr wrap="none" rtlCol="0">
            <a:spAutoFit/>
          </a:bodyPr>
          <a:lstStyle/>
          <a:p>
            <a:r>
              <a:rPr lang="en-US" sz="3600" i="1" dirty="0" smtClean="0">
                <a:solidFill>
                  <a:schemeClr val="bg1"/>
                </a:solidFill>
                <a:latin typeface="Lato" charset="0"/>
              </a:rPr>
              <a:t>INTRODUCTION</a:t>
            </a:r>
            <a:endParaRPr lang="en-US" sz="3600" i="1" dirty="0">
              <a:solidFill>
                <a:schemeClr val="bg1"/>
              </a:solidFill>
              <a:latin typeface="Lato"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7" name="Google Shape;97;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smtClean="0">
                <a:solidFill>
                  <a:schemeClr val="lt1"/>
                </a:solidFill>
              </a:rPr>
              <a:t>Steps for generating KEYS</a:t>
            </a:r>
            <a:endParaRPr>
              <a:solidFill>
                <a:schemeClr val="lt1"/>
              </a:solidFill>
            </a:endParaRPr>
          </a:p>
        </p:txBody>
      </p:sp>
      <p:sp>
        <p:nvSpPr>
          <p:cNvPr id="5" name="TextBox 4"/>
          <p:cNvSpPr txBox="1"/>
          <p:nvPr/>
        </p:nvSpPr>
        <p:spPr>
          <a:xfrm>
            <a:off x="4595149" y="0"/>
            <a:ext cx="4548851" cy="3477875"/>
          </a:xfrm>
          <a:prstGeom prst="rect">
            <a:avLst/>
          </a:prstGeom>
          <a:noFill/>
        </p:spPr>
        <p:txBody>
          <a:bodyPr wrap="square" rtlCol="0">
            <a:spAutoFit/>
          </a:bodyPr>
          <a:lstStyle/>
          <a:p>
            <a:pPr algn="just">
              <a:buClr>
                <a:schemeClr val="bg1"/>
              </a:buClr>
            </a:pPr>
            <a:endParaRPr lang="en-US" sz="2000" dirty="0" smtClean="0">
              <a:solidFill>
                <a:schemeClr val="bg1"/>
              </a:solidFill>
              <a:latin typeface="Raleway" charset="0"/>
            </a:endParaRPr>
          </a:p>
          <a:p>
            <a:pPr algn="just">
              <a:buClr>
                <a:schemeClr val="bg1"/>
              </a:buClr>
              <a:buFont typeface="Arial" pitchFamily="34" charset="0"/>
              <a:buChar char="•"/>
            </a:pPr>
            <a:r>
              <a:rPr lang="en-US" sz="2000" dirty="0" smtClean="0">
                <a:solidFill>
                  <a:schemeClr val="bg1"/>
                </a:solidFill>
                <a:latin typeface="Raleway" charset="0"/>
              </a:rPr>
              <a:t>Compress and transpose the given 64-bit key into a 48-bit key </a:t>
            </a:r>
          </a:p>
          <a:p>
            <a:pPr algn="just">
              <a:buClr>
                <a:schemeClr val="bg1"/>
              </a:buClr>
              <a:buFont typeface="Arial" pitchFamily="34" charset="0"/>
              <a:buChar char="•"/>
            </a:pPr>
            <a:r>
              <a:rPr lang="en-US" sz="2000" dirty="0" smtClean="0">
                <a:solidFill>
                  <a:schemeClr val="bg1"/>
                </a:solidFill>
                <a:latin typeface="Raleway" charset="0"/>
              </a:rPr>
              <a:t>Divide the result into two equal parts: C and D.</a:t>
            </a:r>
          </a:p>
          <a:p>
            <a:pPr algn="just">
              <a:buClr>
                <a:schemeClr val="bg1"/>
              </a:buClr>
              <a:buFont typeface="Arial" pitchFamily="34" charset="0"/>
              <a:buChar char="•"/>
            </a:pPr>
            <a:r>
              <a:rPr lang="en-US" sz="2000" dirty="0" smtClean="0">
                <a:solidFill>
                  <a:schemeClr val="bg1"/>
                </a:solidFill>
                <a:latin typeface="Raleway" charset="0"/>
              </a:rPr>
              <a:t>C and D are left-shifted circularly. For encryption rounds 1, 2, 9, and 16 they are left shifted circularly by 1 bit; for all of the other rounds, they are left-circularly shifted by 2. </a:t>
            </a:r>
          </a:p>
          <a:p>
            <a:pPr algn="just">
              <a:buClr>
                <a:schemeClr val="bg1"/>
              </a:buClr>
              <a:buFont typeface="Arial" pitchFamily="34" charset="0"/>
              <a:buChar char="•"/>
            </a:pPr>
            <a:r>
              <a:rPr lang="en-US" sz="2000" dirty="0" smtClean="0">
                <a:solidFill>
                  <a:schemeClr val="bg1"/>
                </a:solidFill>
                <a:latin typeface="Raleway" charset="0"/>
              </a:rPr>
              <a:t>The result is compressed to 48 bits</a:t>
            </a:r>
            <a:endParaRPr lang="en-US" sz="2000" dirty="0">
              <a:solidFill>
                <a:schemeClr val="bg1"/>
              </a:solidFill>
              <a:latin typeface="Raleway"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95"/>
        <p:cNvGrpSpPr/>
        <p:nvPr/>
      </p:nvGrpSpPr>
      <p:grpSpPr>
        <a:xfrm>
          <a:off x="0" y="0"/>
          <a:ext cx="0" cy="0"/>
          <a:chOff x="0" y="0"/>
          <a:chExt cx="0" cy="0"/>
        </a:xfrm>
      </p:grpSpPr>
      <p:pic>
        <p:nvPicPr>
          <p:cNvPr id="96" name="Google Shape;96;p16" descr="Closeup from the side of a hand pushing a knob on an audio mixer"/>
          <p:cNvPicPr preferRelativeResize="0"/>
          <p:nvPr/>
        </p:nvPicPr>
        <p:blipFill rotWithShape="1">
          <a:blip r:embed="rId3">
            <a:alphaModFix/>
          </a:blip>
          <a:srcRect l="7506" r="42247" b="15419"/>
          <a:stretch/>
        </p:blipFill>
        <p:spPr>
          <a:xfrm>
            <a:off x="-9150" y="0"/>
            <a:ext cx="4037140" cy="5143501"/>
          </a:xfrm>
          <a:prstGeom prst="rect">
            <a:avLst/>
          </a:prstGeom>
          <a:noFill/>
          <a:ln>
            <a:noFill/>
          </a:ln>
        </p:spPr>
      </p:pic>
      <p:sp>
        <p:nvSpPr>
          <p:cNvPr id="97" name="Google Shape;97;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smtClean="0">
                <a:solidFill>
                  <a:schemeClr val="lt1"/>
                </a:solidFill>
              </a:rPr>
              <a:t>Steps for Encryption</a:t>
            </a:r>
            <a:endParaRPr>
              <a:solidFill>
                <a:schemeClr val="lt1"/>
              </a:solidFill>
            </a:endParaRPr>
          </a:p>
        </p:txBody>
      </p:sp>
      <p:sp>
        <p:nvSpPr>
          <p:cNvPr id="5" name="TextBox 4"/>
          <p:cNvSpPr txBox="1"/>
          <p:nvPr/>
        </p:nvSpPr>
        <p:spPr>
          <a:xfrm>
            <a:off x="4074290" y="0"/>
            <a:ext cx="5069710" cy="5016758"/>
          </a:xfrm>
          <a:prstGeom prst="rect">
            <a:avLst/>
          </a:prstGeom>
          <a:noFill/>
          <a:ln>
            <a:solidFill>
              <a:schemeClr val="tx1"/>
            </a:solidFill>
          </a:ln>
        </p:spPr>
        <p:txBody>
          <a:bodyPr wrap="square" rtlCol="0">
            <a:spAutoFit/>
          </a:bodyPr>
          <a:lstStyle/>
          <a:p>
            <a:pPr>
              <a:buClr>
                <a:schemeClr val="tx1"/>
              </a:buClr>
              <a:buFont typeface="Arial" pitchFamily="34" charset="0"/>
              <a:buChar char="•"/>
            </a:pPr>
            <a:r>
              <a:rPr lang="en-US" sz="1600" dirty="0" smtClean="0">
                <a:solidFill>
                  <a:schemeClr val="tx1"/>
                </a:solidFill>
              </a:rPr>
              <a:t> Transpose the bits in the 64-block  </a:t>
            </a:r>
          </a:p>
          <a:p>
            <a:pPr>
              <a:buClr>
                <a:schemeClr val="tx1"/>
              </a:buClr>
              <a:buFont typeface="Arial" pitchFamily="34" charset="0"/>
              <a:buChar char="•"/>
            </a:pPr>
            <a:r>
              <a:rPr lang="en-US" sz="1600" dirty="0" smtClean="0">
                <a:solidFill>
                  <a:schemeClr val="tx1"/>
                </a:solidFill>
              </a:rPr>
              <a:t>Divide the result into equal parts: left plain text (1-32 bits) and right plain text (33-64 bits)</a:t>
            </a:r>
          </a:p>
          <a:p>
            <a:pPr>
              <a:buClr>
                <a:schemeClr val="tx1"/>
              </a:buClr>
              <a:buFont typeface="Arial" pitchFamily="34" charset="0"/>
              <a:buChar char="•"/>
            </a:pPr>
            <a:r>
              <a:rPr lang="en-US" sz="1600" dirty="0" smtClean="0">
                <a:solidFill>
                  <a:schemeClr val="tx1"/>
                </a:solidFill>
              </a:rPr>
              <a:t>The resulting parts undergo 16 rounds of encryption in each round.</a:t>
            </a:r>
          </a:p>
          <a:p>
            <a:pPr algn="just">
              <a:buClr>
                <a:schemeClr val="tx1"/>
              </a:buClr>
              <a:buFont typeface="Arial" pitchFamily="34" charset="0"/>
              <a:buChar char="•"/>
            </a:pPr>
            <a:r>
              <a:rPr lang="en-US" sz="1600" dirty="0" smtClean="0">
                <a:solidFill>
                  <a:schemeClr val="tx1"/>
                </a:solidFill>
              </a:rPr>
              <a:t>The expanded right plain text now consists of 48 bits and is </a:t>
            </a:r>
            <a:r>
              <a:rPr lang="en-US" sz="1600" dirty="0" err="1" smtClean="0">
                <a:solidFill>
                  <a:schemeClr val="tx1"/>
                </a:solidFill>
              </a:rPr>
              <a:t>XORed</a:t>
            </a:r>
            <a:r>
              <a:rPr lang="en-US" sz="1600" dirty="0" smtClean="0">
                <a:solidFill>
                  <a:schemeClr val="tx1"/>
                </a:solidFill>
              </a:rPr>
              <a:t> with the 48-bit key.</a:t>
            </a:r>
          </a:p>
          <a:p>
            <a:pPr algn="just">
              <a:buClr>
                <a:schemeClr val="tx1"/>
              </a:buClr>
              <a:buFont typeface="Arial" pitchFamily="34" charset="0"/>
              <a:buChar char="•"/>
            </a:pPr>
            <a:r>
              <a:rPr lang="en-US" sz="1600" dirty="0" smtClean="0">
                <a:solidFill>
                  <a:schemeClr val="tx1"/>
                </a:solidFill>
              </a:rPr>
              <a:t>The result of the previous step is divided into 8 boxes. Each box contains 6 bits</a:t>
            </a:r>
          </a:p>
          <a:p>
            <a:pPr algn="just">
              <a:buClr>
                <a:schemeClr val="tx1"/>
              </a:buClr>
              <a:buFont typeface="Arial" pitchFamily="34" charset="0"/>
              <a:buChar char="•"/>
            </a:pPr>
            <a:r>
              <a:rPr lang="en-US" sz="1600" dirty="0" smtClean="0">
                <a:solidFill>
                  <a:schemeClr val="tx1"/>
                </a:solidFill>
              </a:rPr>
              <a:t>XOR the left half with the result from the above step. Store this in the right plain text.</a:t>
            </a:r>
          </a:p>
          <a:p>
            <a:pPr algn="just">
              <a:buClr>
                <a:schemeClr val="tx1"/>
              </a:buClr>
              <a:buFont typeface="Arial" pitchFamily="34" charset="0"/>
              <a:buChar char="•"/>
            </a:pPr>
            <a:r>
              <a:rPr lang="en-US" sz="1600" dirty="0" smtClean="0">
                <a:solidFill>
                  <a:schemeClr val="tx1"/>
                </a:solidFill>
              </a:rPr>
              <a:t>Store the initial right plain text in the left plain text.</a:t>
            </a:r>
          </a:p>
          <a:p>
            <a:pPr algn="just">
              <a:buClr>
                <a:schemeClr val="tx1"/>
              </a:buClr>
              <a:buFont typeface="Arial" pitchFamily="34" charset="0"/>
              <a:buChar char="•"/>
            </a:pPr>
            <a:r>
              <a:rPr lang="en-US" sz="1600" dirty="0" smtClean="0">
                <a:solidFill>
                  <a:schemeClr val="tx1"/>
                </a:solidFill>
              </a:rPr>
              <a:t>These halves are inputs for the next round. Remember that there are different keys for each round.</a:t>
            </a:r>
          </a:p>
          <a:p>
            <a:pPr algn="just">
              <a:buClr>
                <a:schemeClr val="tx1"/>
              </a:buClr>
              <a:buFont typeface="Arial" pitchFamily="34" charset="0"/>
              <a:buChar char="•"/>
            </a:pPr>
            <a:r>
              <a:rPr lang="en-US" sz="1600" dirty="0" smtClean="0">
                <a:solidFill>
                  <a:schemeClr val="tx1"/>
                </a:solidFill>
              </a:rPr>
              <a:t>After the 16 rounds of encryption, swap the left plain text and the right plain text.</a:t>
            </a:r>
          </a:p>
          <a:p>
            <a:pPr algn="just">
              <a:buClr>
                <a:schemeClr val="tx1"/>
              </a:buClr>
              <a:buFont typeface="Arial" pitchFamily="34" charset="0"/>
              <a:buChar char="•"/>
            </a:pPr>
            <a:r>
              <a:rPr lang="en-US" sz="1600" dirty="0" smtClean="0">
                <a:solidFill>
                  <a:schemeClr val="tx1"/>
                </a:solidFill>
              </a:rPr>
              <a:t>Finally, apply the inverse permutation (inverse of the initial permutation), ​and the </a:t>
            </a:r>
            <a:r>
              <a:rPr lang="en-US" sz="1600" dirty="0" err="1" smtClean="0">
                <a:solidFill>
                  <a:schemeClr val="tx1"/>
                </a:solidFill>
              </a:rPr>
              <a:t>ciphertext</a:t>
            </a:r>
            <a:r>
              <a:rPr lang="en-US" sz="1600" dirty="0" smtClean="0">
                <a:solidFill>
                  <a:schemeClr val="tx1"/>
                </a:solidFill>
              </a:rPr>
              <a:t> will be generated. </a:t>
            </a:r>
            <a:endParaRPr lang="en-US" sz="1600" dirty="0">
              <a:solidFill>
                <a:schemeClr val="tx1"/>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7" name="Google Shape;97;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smtClean="0">
                <a:solidFill>
                  <a:schemeClr val="lt1"/>
                </a:solidFill>
              </a:rPr>
              <a:t>Steps for Decryption</a:t>
            </a:r>
            <a:endParaRPr>
              <a:solidFill>
                <a:schemeClr val="lt1"/>
              </a:solidFill>
            </a:endParaRPr>
          </a:p>
        </p:txBody>
      </p:sp>
      <p:sp>
        <p:nvSpPr>
          <p:cNvPr id="5" name="TextBox 4"/>
          <p:cNvSpPr txBox="1"/>
          <p:nvPr/>
        </p:nvSpPr>
        <p:spPr>
          <a:xfrm>
            <a:off x="4595149" y="1006997"/>
            <a:ext cx="4548851" cy="2677656"/>
          </a:xfrm>
          <a:prstGeom prst="rect">
            <a:avLst/>
          </a:prstGeom>
          <a:noFill/>
        </p:spPr>
        <p:txBody>
          <a:bodyPr wrap="square" rtlCol="0">
            <a:spAutoFit/>
          </a:bodyPr>
          <a:lstStyle/>
          <a:p>
            <a:pPr algn="just"/>
            <a:r>
              <a:rPr lang="en-US" sz="2800" dirty="0" smtClean="0">
                <a:solidFill>
                  <a:schemeClr val="bg1"/>
                </a:solidFill>
              </a:rPr>
              <a:t>The order of the 16 48-bit keys is reversed such that key 16 becomes key 1, and so on. Then, the steps for encryption are applied to the </a:t>
            </a:r>
            <a:r>
              <a:rPr lang="en-US" sz="2800" dirty="0" err="1" smtClean="0">
                <a:solidFill>
                  <a:schemeClr val="bg1"/>
                </a:solidFill>
              </a:rPr>
              <a:t>ciphe</a:t>
            </a:r>
            <a:r>
              <a:rPr lang="en-US" sz="2800" dirty="0" smtClean="0">
                <a:solidFill>
                  <a:schemeClr val="bg1"/>
                </a:solidFill>
              </a:rPr>
              <a:t> </a:t>
            </a:r>
            <a:r>
              <a:rPr lang="en-US" sz="2800" dirty="0" err="1" smtClean="0">
                <a:solidFill>
                  <a:schemeClr val="bg1"/>
                </a:solidFill>
              </a:rPr>
              <a:t>rtext</a:t>
            </a:r>
            <a:r>
              <a:rPr lang="en-US" sz="2800" dirty="0" smtClean="0">
                <a:solidFill>
                  <a:schemeClr val="bg1"/>
                </a:solidFill>
              </a:rPr>
              <a:t>. </a:t>
            </a:r>
            <a:endParaRPr lang="en-US" sz="2800" dirty="0">
              <a:solidFill>
                <a:schemeClr val="bg1"/>
              </a:solidFill>
              <a:latin typeface="Raleway"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3" descr="Overhead shot of young people sitting on a boardwalk"/>
          <p:cNvPicPr preferRelativeResize="0"/>
          <p:nvPr/>
        </p:nvPicPr>
        <p:blipFill rotWithShape="1">
          <a:blip r:embed="rId3">
            <a:alphaModFix/>
          </a:blip>
          <a:srcRect t="8630" r="1254" b="8063"/>
          <a:stretch/>
        </p:blipFill>
        <p:spPr>
          <a:xfrm>
            <a:off x="-30675" y="11575"/>
            <a:ext cx="9174677" cy="5143502"/>
          </a:xfrm>
          <a:prstGeom prst="rect">
            <a:avLst/>
          </a:prstGeom>
          <a:noFill/>
          <a:ln>
            <a:noFill/>
          </a:ln>
        </p:spPr>
      </p:pic>
      <p:sp>
        <p:nvSpPr>
          <p:cNvPr id="185" name="Google Shape;185;p23"/>
          <p:cNvSpPr txBox="1">
            <a:spLocks noGrp="1"/>
          </p:cNvSpPr>
          <p:nvPr>
            <p:ph type="title"/>
          </p:nvPr>
        </p:nvSpPr>
        <p:spPr>
          <a:xfrm>
            <a:off x="490250" y="488250"/>
            <a:ext cx="4439100" cy="4090800"/>
          </a:xfrm>
          <a:prstGeom prst="rect">
            <a:avLst/>
          </a:prstGeom>
        </p:spPr>
        <p:txBody>
          <a:bodyPr spcFirstLastPara="1" wrap="square" lIns="91425" tIns="91425" rIns="91425" bIns="91425" anchor="ctr" anchorCtr="0">
            <a:noAutofit/>
          </a:bodyPr>
          <a:lstStyle/>
          <a:p>
            <a:pPr lvl="0" algn="just"/>
            <a:r>
              <a:rPr lang="en" sz="2800" b="1" dirty="0" smtClean="0"/>
              <a:t>RSA </a:t>
            </a:r>
            <a:r>
              <a:rPr lang="en" sz="2000" b="1" dirty="0" smtClean="0"/>
              <a:t/>
            </a:r>
            <a:br>
              <a:rPr lang="en" sz="2000" b="1" dirty="0" smtClean="0"/>
            </a:br>
            <a:r>
              <a:rPr lang="en-US" sz="2000" b="0" dirty="0" smtClean="0"/>
              <a:t>RSA algorithm is asymmetric cryptography algorithm. Asymmetric actually means that it works on two different keys i.e. </a:t>
            </a:r>
            <a:r>
              <a:rPr lang="en-US" sz="2000" dirty="0" smtClean="0"/>
              <a:t>Public Key</a:t>
            </a:r>
            <a:r>
              <a:rPr lang="en-US" sz="2000" b="0" dirty="0" smtClean="0"/>
              <a:t> and </a:t>
            </a:r>
            <a:r>
              <a:rPr lang="en-US" sz="2000" dirty="0" smtClean="0"/>
              <a:t>Private Key.</a:t>
            </a:r>
            <a:r>
              <a:rPr lang="en-US" sz="2000" b="0" dirty="0" smtClean="0"/>
              <a:t> As the name describes that the Public Key is given to everyone and Private key is kept private. It is named after those who invented it in 1978:</a:t>
            </a:r>
            <a:r>
              <a:rPr lang="en-US" sz="2000" dirty="0" smtClean="0"/>
              <a:t> Ron </a:t>
            </a:r>
            <a:r>
              <a:rPr lang="en-US" sz="2000" dirty="0" err="1" smtClean="0"/>
              <a:t>Rivest</a:t>
            </a:r>
            <a:r>
              <a:rPr lang="en-US" sz="2000" b="0" dirty="0" smtClean="0"/>
              <a:t>, </a:t>
            </a:r>
            <a:r>
              <a:rPr lang="en-US" sz="2000" dirty="0" err="1" smtClean="0"/>
              <a:t>Adi</a:t>
            </a:r>
            <a:r>
              <a:rPr lang="en-US" sz="2000" dirty="0" smtClean="0"/>
              <a:t> Shamir</a:t>
            </a:r>
            <a:r>
              <a:rPr lang="en-US" sz="2000" b="0" dirty="0" smtClean="0"/>
              <a:t>, and </a:t>
            </a:r>
            <a:r>
              <a:rPr lang="en-US" sz="2000" dirty="0" smtClean="0"/>
              <a:t>Leonard </a:t>
            </a:r>
            <a:r>
              <a:rPr lang="en-US" sz="2000" dirty="0" err="1" smtClean="0"/>
              <a:t>Adleman</a:t>
            </a:r>
            <a:r>
              <a:rPr lang="en-US" sz="2000" b="0" dirty="0" smtClean="0"/>
              <a:t>. </a:t>
            </a:r>
            <a:endParaRPr sz="2000" b="1"/>
          </a:p>
        </p:txBody>
      </p:sp>
      <p:grpSp>
        <p:nvGrpSpPr>
          <p:cNvPr id="2" name="Google Shape;186;p23"/>
          <p:cNvGrpSpPr/>
          <p:nvPr/>
        </p:nvGrpSpPr>
        <p:grpSpPr>
          <a:xfrm>
            <a:off x="5212394" y="864520"/>
            <a:ext cx="3307407" cy="3307407"/>
            <a:chOff x="5212394" y="864520"/>
            <a:chExt cx="3307407" cy="3307407"/>
          </a:xfrm>
        </p:grpSpPr>
        <p:sp>
          <p:nvSpPr>
            <p:cNvPr id="187" name="Google Shape;187;p23"/>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85;p15"/>
          <p:cNvSpPr txBox="1">
            <a:spLocks/>
          </p:cNvSpPr>
          <p:nvPr/>
        </p:nvSpPr>
        <p:spPr>
          <a:xfrm>
            <a:off x="0" y="802991"/>
            <a:ext cx="9086126" cy="4579237"/>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1. Generating the keys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 Select two large prime numbers, x and y.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b) Calculate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n = (x*y)</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c) Calculate the </a:t>
            </a:r>
            <a:r>
              <a:rPr kumimoji="0" lang="en-US" sz="1600" b="0" i="0" u="none" strike="noStrike" kern="0" cap="none" spc="0" normalizeH="0" baseline="0" noProof="0" dirty="0" err="1" smtClean="0">
                <a:ln>
                  <a:noFill/>
                </a:ln>
                <a:solidFill>
                  <a:srgbClr val="000000"/>
                </a:solidFill>
                <a:effectLst/>
                <a:uLnTx/>
                <a:uFillTx/>
                <a:latin typeface="Arial"/>
                <a:ea typeface="Arial"/>
                <a:cs typeface="Arial"/>
                <a:sym typeface="Arial"/>
              </a:rPr>
              <a:t>totient</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function;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phi(n) = (x-1)(y-1)</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d) Select an integer e should not be a factor of n, such that e is co-prime to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phi(n)</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and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1&lt;e&lt;phi(n)</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e)  calculate phi(n): Such that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phi(n) = (P-1)(Q-1)</a:t>
            </a:r>
            <a:endPar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f) Calculate d such that </a:t>
            </a:r>
            <a:r>
              <a:rPr kumimoji="0" lang="en-US" sz="1600" b="1" i="0" u="none" strike="noStrike" kern="0" cap="none" spc="0" normalizeH="0" baseline="0" noProof="0" dirty="0" err="1" smtClean="0">
                <a:ln>
                  <a:noFill/>
                </a:ln>
                <a:solidFill>
                  <a:srgbClr val="000000"/>
                </a:solidFill>
                <a:effectLst/>
                <a:uLnTx/>
                <a:uFillTx/>
                <a:latin typeface="Arial"/>
                <a:ea typeface="Arial"/>
                <a:cs typeface="Arial"/>
                <a:sym typeface="Arial"/>
              </a:rPr>
              <a:t>e.d</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 = 1 mod phi(n)</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g) Now private key</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 d = (k*phi(n) + 1) / e</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for some integer k</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2. Encryption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Given a plaintext P, represented as a number, the </a:t>
            </a:r>
            <a:r>
              <a:rPr kumimoji="0" lang="en-US" sz="1600" b="0" i="0" u="none" strike="noStrike" kern="0" cap="none" spc="0" normalizeH="0" baseline="0" noProof="0" dirty="0" err="1" smtClean="0">
                <a:ln>
                  <a:noFill/>
                </a:ln>
                <a:solidFill>
                  <a:srgbClr val="000000"/>
                </a:solidFill>
                <a:effectLst/>
                <a:uLnTx/>
                <a:uFillTx/>
                <a:latin typeface="Arial"/>
                <a:ea typeface="Arial"/>
                <a:cs typeface="Arial"/>
                <a:sym typeface="Arial"/>
              </a:rPr>
              <a:t>ciphertext</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C is calculated as: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C = </a:t>
            </a:r>
            <a:r>
              <a:rPr kumimoji="0" lang="en-US" sz="1600" b="1" i="0" u="none" strike="noStrike" kern="0" cap="none" spc="0" normalizeH="0" baseline="0" noProof="0" dirty="0" err="1" smtClean="0">
                <a:ln>
                  <a:noFill/>
                </a:ln>
                <a:solidFill>
                  <a:srgbClr val="000000"/>
                </a:solidFill>
                <a:effectLst/>
                <a:uLnTx/>
                <a:uFillTx/>
                <a:latin typeface="Arial"/>
                <a:ea typeface="Arial"/>
                <a:cs typeface="Arial"/>
                <a:sym typeface="Arial"/>
              </a:rPr>
              <a:t>P^e</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 mod n</a:t>
            </a:r>
            <a:endPar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3. Decryption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Using the private key (</a:t>
            </a:r>
            <a:r>
              <a:rPr kumimoji="0" lang="en-US" sz="1600" b="0" i="0" u="none" strike="noStrike" kern="0" cap="none" spc="0" normalizeH="0" baseline="0" noProof="0" dirty="0" err="1" smtClean="0">
                <a:ln>
                  <a:noFill/>
                </a:ln>
                <a:solidFill>
                  <a:srgbClr val="000000"/>
                </a:solidFill>
                <a:effectLst/>
                <a:uLnTx/>
                <a:uFillTx/>
                <a:latin typeface="Arial"/>
                <a:ea typeface="Arial"/>
                <a:cs typeface="Arial"/>
                <a:sym typeface="Arial"/>
              </a:rPr>
              <a:t>n,d</a:t>
            </a: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the plaintext can be found using:</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 P = </a:t>
            </a:r>
            <a:r>
              <a:rPr kumimoji="0" lang="en-US" sz="1600" b="1" i="0" u="none" strike="noStrike" kern="0" cap="none" spc="0" normalizeH="0" baseline="0" noProof="0" dirty="0" err="1" smtClean="0">
                <a:ln>
                  <a:noFill/>
                </a:ln>
                <a:solidFill>
                  <a:srgbClr val="000000"/>
                </a:solidFill>
                <a:effectLst/>
                <a:uLnTx/>
                <a:uFillTx/>
                <a:latin typeface="Arial"/>
                <a:ea typeface="Arial"/>
                <a:cs typeface="Arial"/>
                <a:sym typeface="Arial"/>
              </a:rPr>
              <a:t>C^d</a:t>
            </a:r>
            <a:r>
              <a:rPr kumimoji="0" lang="en-US" sz="1600" b="1" i="0" u="none" strike="noStrike" kern="0" cap="none" spc="0" normalizeH="0" baseline="0" noProof="0" dirty="0" smtClean="0">
                <a:ln>
                  <a:noFill/>
                </a:ln>
                <a:solidFill>
                  <a:srgbClr val="000000"/>
                </a:solidFill>
                <a:effectLst/>
                <a:uLnTx/>
                <a:uFillTx/>
                <a:latin typeface="Arial"/>
                <a:ea typeface="Arial"/>
                <a:cs typeface="Arial"/>
                <a:sym typeface="Arial"/>
              </a:rPr>
              <a:t> mod n</a:t>
            </a:r>
            <a:endPar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t/>
            </a:r>
            <a:br>
              <a:rPr kumimoji="0" lang="en-US" sz="1600" b="0" i="0" u="none" strike="noStrike" kern="0" cap="none" spc="0" normalizeH="0" baseline="0" noProof="0" dirty="0" smtClean="0">
                <a:ln>
                  <a:noFill/>
                </a:ln>
                <a:solidFill>
                  <a:srgbClr val="000000"/>
                </a:solidFill>
                <a:effectLst/>
                <a:uLnTx/>
                <a:uFillTx/>
                <a:latin typeface="Arial"/>
                <a:ea typeface="Arial"/>
                <a:cs typeface="Arial"/>
                <a:sym typeface="Arial"/>
              </a:rPr>
            </a:br>
            <a:endParaRPr kumimoji="0" lang="en-US"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 name="TextBox 3"/>
          <p:cNvSpPr txBox="1"/>
          <p:nvPr/>
        </p:nvSpPr>
        <p:spPr>
          <a:xfrm>
            <a:off x="3287210" y="243068"/>
            <a:ext cx="2488182" cy="523220"/>
          </a:xfrm>
          <a:prstGeom prst="rect">
            <a:avLst/>
          </a:prstGeom>
          <a:noFill/>
        </p:spPr>
        <p:txBody>
          <a:bodyPr wrap="none" rtlCol="0">
            <a:spAutoFit/>
          </a:bodyPr>
          <a:lstStyle/>
          <a:p>
            <a:r>
              <a:rPr lang="en-US" sz="2800" b="1" dirty="0" smtClean="0">
                <a:latin typeface="Raleway" charset="0"/>
              </a:rPr>
              <a:t>How it Works</a:t>
            </a:r>
            <a:endParaRPr lang="en-US" sz="2800" b="1" dirty="0">
              <a:latin typeface="Raleway" charset="0"/>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9" name="Google Shape;79;p14"/>
          <p:cNvSpPr txBox="1">
            <a:spLocks noGrp="1"/>
          </p:cNvSpPr>
          <p:nvPr>
            <p:ph type="title"/>
          </p:nvPr>
        </p:nvSpPr>
        <p:spPr>
          <a:xfrm>
            <a:off x="1435261" y="1076507"/>
            <a:ext cx="6244200" cy="3835500"/>
          </a:xfrm>
          <a:prstGeom prst="rect">
            <a:avLst/>
          </a:prstGeom>
        </p:spPr>
        <p:txBody>
          <a:bodyPr spcFirstLastPara="1" wrap="square" lIns="91425" tIns="91425" rIns="91425" bIns="91425" anchor="ctr" anchorCtr="0">
            <a:normAutofit/>
          </a:bodyPr>
          <a:lstStyle/>
          <a:p>
            <a:r>
              <a:rPr lang="en-US" sz="2000" b="0" dirty="0" smtClean="0"/>
              <a:t/>
            </a:r>
            <a:br>
              <a:rPr lang="en-US" sz="2000" b="0" dirty="0" smtClean="0"/>
            </a:br>
            <a:endParaRPr sz="2000"/>
          </a:p>
        </p:txBody>
      </p:sp>
      <p:sp>
        <p:nvSpPr>
          <p:cNvPr id="4" name="TextBox 3"/>
          <p:cNvSpPr txBox="1"/>
          <p:nvPr/>
        </p:nvSpPr>
        <p:spPr>
          <a:xfrm>
            <a:off x="912286" y="1482016"/>
            <a:ext cx="5211683" cy="1323439"/>
          </a:xfrm>
          <a:prstGeom prst="rect">
            <a:avLst/>
          </a:prstGeom>
          <a:noFill/>
        </p:spPr>
        <p:txBody>
          <a:bodyPr wrap="none" rtlCol="0">
            <a:spAutoFit/>
          </a:bodyPr>
          <a:lstStyle/>
          <a:p>
            <a:r>
              <a:rPr lang="en-US" sz="8000" i="1" dirty="0" smtClean="0">
                <a:solidFill>
                  <a:schemeClr val="bg1"/>
                </a:solidFill>
                <a:latin typeface="Lato" charset="0"/>
              </a:rPr>
              <a:t>Thank You !</a:t>
            </a:r>
            <a:endParaRPr lang="en-US" sz="8000" i="1" dirty="0">
              <a:solidFill>
                <a:schemeClr val="bg1"/>
              </a:solidFill>
              <a:latin typeface="Lato" charset="0"/>
            </a:endParaRPr>
          </a:p>
        </p:txBody>
      </p:sp>
      <p:sp>
        <p:nvSpPr>
          <p:cNvPr id="6" name="TextBox 5"/>
          <p:cNvSpPr txBox="1"/>
          <p:nvPr/>
        </p:nvSpPr>
        <p:spPr>
          <a:xfrm>
            <a:off x="7106856" y="3044141"/>
            <a:ext cx="2095445" cy="1938992"/>
          </a:xfrm>
          <a:prstGeom prst="rect">
            <a:avLst/>
          </a:prstGeom>
          <a:noFill/>
        </p:spPr>
        <p:txBody>
          <a:bodyPr wrap="none" rtlCol="0">
            <a:spAutoFit/>
          </a:bodyPr>
          <a:lstStyle/>
          <a:p>
            <a:r>
              <a:rPr lang="en-US" sz="2400" b="1" dirty="0" smtClean="0">
                <a:solidFill>
                  <a:schemeClr val="bg1"/>
                </a:solidFill>
                <a:latin typeface="Californian FB" pitchFamily="18" charset="0"/>
              </a:rPr>
              <a:t>SOURABH</a:t>
            </a:r>
          </a:p>
          <a:p>
            <a:r>
              <a:rPr lang="en-US" sz="2400" b="1" dirty="0" smtClean="0">
                <a:solidFill>
                  <a:schemeClr val="bg1"/>
                </a:solidFill>
                <a:latin typeface="Californian FB" pitchFamily="18" charset="0"/>
              </a:rPr>
              <a:t>2K18/CO/355</a:t>
            </a:r>
          </a:p>
          <a:p>
            <a:endParaRPr lang="en-US" sz="2400" b="1" dirty="0" smtClean="0">
              <a:solidFill>
                <a:schemeClr val="bg1"/>
              </a:solidFill>
              <a:latin typeface="Californian FB" pitchFamily="18" charset="0"/>
            </a:endParaRPr>
          </a:p>
          <a:p>
            <a:r>
              <a:rPr lang="en-US" sz="2400" b="1" dirty="0" smtClean="0">
                <a:solidFill>
                  <a:schemeClr val="bg1"/>
                </a:solidFill>
                <a:latin typeface="Californian FB" pitchFamily="18" charset="0"/>
              </a:rPr>
              <a:t>SUNIL SAHU </a:t>
            </a:r>
          </a:p>
          <a:p>
            <a:r>
              <a:rPr lang="en-US" sz="2400" b="1" dirty="0" smtClean="0">
                <a:solidFill>
                  <a:schemeClr val="bg1"/>
                </a:solidFill>
                <a:latin typeface="Californian FB" pitchFamily="18" charset="0"/>
              </a:rPr>
              <a:t>2K18/CO/363</a:t>
            </a:r>
            <a:endParaRPr lang="en-US" sz="2400" b="1" dirty="0">
              <a:solidFill>
                <a:schemeClr val="bg1"/>
              </a:solidFill>
              <a:latin typeface="Californian FB"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USER\Desktop\6th Sem Files\Computer Networks (CN)\LAB\Project\x1.JP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14485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USER\Desktop\6th Sem Files\Computer Networks (CN)\LAB\Project\x2.JPG"/>
          <p:cNvPicPr>
            <a:picLocks noChangeAspect="1" noChangeArrowheads="1"/>
          </p:cNvPicPr>
          <p:nvPr/>
        </p:nvPicPr>
        <p:blipFill>
          <a:blip r:embed="rId2"/>
          <a:srcRect/>
          <a:stretch>
            <a:fillRect/>
          </a:stretch>
        </p:blipFill>
        <p:spPr bwMode="auto">
          <a:xfrm>
            <a:off x="0" y="0"/>
            <a:ext cx="9143998" cy="51435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USER\Desktop\6th Sem Files\Computer Networks (CN)\LAB\Project\x3.JP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7" name="Google Shape;97;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smtClean="0">
                <a:solidFill>
                  <a:schemeClr val="lt1"/>
                </a:solidFill>
              </a:rPr>
              <a:t>Purpose of Cryptosystem</a:t>
            </a:r>
            <a:endParaRPr>
              <a:solidFill>
                <a:schemeClr val="lt1"/>
              </a:solidFill>
            </a:endParaRPr>
          </a:p>
        </p:txBody>
      </p:sp>
      <p:sp>
        <p:nvSpPr>
          <p:cNvPr id="5" name="TextBox 4"/>
          <p:cNvSpPr txBox="1"/>
          <p:nvPr/>
        </p:nvSpPr>
        <p:spPr>
          <a:xfrm>
            <a:off x="4595148" y="138896"/>
            <a:ext cx="4548851" cy="4801314"/>
          </a:xfrm>
          <a:prstGeom prst="rect">
            <a:avLst/>
          </a:prstGeom>
          <a:noFill/>
        </p:spPr>
        <p:txBody>
          <a:bodyPr wrap="square" rtlCol="0">
            <a:spAutoFit/>
          </a:bodyPr>
          <a:lstStyle/>
          <a:p>
            <a:pPr algn="just"/>
            <a:r>
              <a:rPr lang="en-US" sz="1800" b="1" dirty="0" smtClean="0">
                <a:solidFill>
                  <a:schemeClr val="bg1"/>
                </a:solidFill>
                <a:latin typeface="Raleway" charset="0"/>
              </a:rPr>
              <a:t>Authentication: </a:t>
            </a:r>
            <a:r>
              <a:rPr lang="en-US" sz="1800" dirty="0" smtClean="0">
                <a:solidFill>
                  <a:schemeClr val="bg1"/>
                </a:solidFill>
                <a:latin typeface="Raleway" charset="0"/>
              </a:rPr>
              <a:t>The process of proving one's identity. (The </a:t>
            </a:r>
          </a:p>
          <a:p>
            <a:pPr algn="just"/>
            <a:r>
              <a:rPr lang="en-US" sz="1800" dirty="0" smtClean="0">
                <a:solidFill>
                  <a:schemeClr val="bg1"/>
                </a:solidFill>
                <a:latin typeface="Raleway" charset="0"/>
              </a:rPr>
              <a:t>primary forms of host-to-host authentication on the Internet </a:t>
            </a:r>
          </a:p>
          <a:p>
            <a:pPr algn="just"/>
            <a:r>
              <a:rPr lang="en-US" sz="1800" dirty="0" smtClean="0">
                <a:solidFill>
                  <a:schemeClr val="bg1"/>
                </a:solidFill>
                <a:latin typeface="Raleway" charset="0"/>
              </a:rPr>
              <a:t>today are name-based or address-based, both of which are </a:t>
            </a:r>
          </a:p>
          <a:p>
            <a:pPr algn="just"/>
            <a:r>
              <a:rPr lang="en-US" sz="1800" dirty="0" smtClean="0">
                <a:solidFill>
                  <a:schemeClr val="bg1"/>
                </a:solidFill>
                <a:latin typeface="Raleway" charset="0"/>
              </a:rPr>
              <a:t>notoriously weak.) </a:t>
            </a:r>
          </a:p>
          <a:p>
            <a:pPr algn="just"/>
            <a:r>
              <a:rPr lang="en-US" sz="1800" b="1" dirty="0" smtClean="0">
                <a:solidFill>
                  <a:schemeClr val="bg1"/>
                </a:solidFill>
                <a:latin typeface="Raleway" charset="0"/>
              </a:rPr>
              <a:t>Privacy/confidentiality:</a:t>
            </a:r>
            <a:r>
              <a:rPr lang="en-US" sz="1800" dirty="0" smtClean="0">
                <a:solidFill>
                  <a:schemeClr val="bg1"/>
                </a:solidFill>
                <a:latin typeface="Raleway" charset="0"/>
              </a:rPr>
              <a:t> Ensuring that no one can read the </a:t>
            </a:r>
          </a:p>
          <a:p>
            <a:pPr algn="just"/>
            <a:r>
              <a:rPr lang="en-US" sz="1800" dirty="0" smtClean="0">
                <a:solidFill>
                  <a:schemeClr val="bg1"/>
                </a:solidFill>
                <a:latin typeface="Raleway" charset="0"/>
              </a:rPr>
              <a:t>message except the intended receiver. </a:t>
            </a:r>
          </a:p>
          <a:p>
            <a:pPr algn="just"/>
            <a:r>
              <a:rPr lang="en-US" sz="1800" b="1" dirty="0" smtClean="0">
                <a:solidFill>
                  <a:schemeClr val="bg1"/>
                </a:solidFill>
                <a:latin typeface="Raleway" charset="0"/>
              </a:rPr>
              <a:t>Integrity:</a:t>
            </a:r>
            <a:r>
              <a:rPr lang="en-US" sz="1800" dirty="0" smtClean="0">
                <a:solidFill>
                  <a:schemeClr val="bg1"/>
                </a:solidFill>
                <a:latin typeface="Raleway" charset="0"/>
              </a:rPr>
              <a:t> Assuring the receiver that the received message has </a:t>
            </a:r>
          </a:p>
          <a:p>
            <a:pPr algn="just"/>
            <a:r>
              <a:rPr lang="en-US" sz="1800" dirty="0" smtClean="0">
                <a:solidFill>
                  <a:schemeClr val="bg1"/>
                </a:solidFill>
                <a:latin typeface="Raleway" charset="0"/>
              </a:rPr>
              <a:t>not been altered in any way from the original. </a:t>
            </a:r>
          </a:p>
          <a:p>
            <a:pPr algn="just"/>
            <a:r>
              <a:rPr lang="en-US" sz="1800" b="1" dirty="0" smtClean="0">
                <a:solidFill>
                  <a:schemeClr val="bg1"/>
                </a:solidFill>
                <a:latin typeface="Raleway" charset="0"/>
              </a:rPr>
              <a:t>Non-repudiation:</a:t>
            </a:r>
            <a:r>
              <a:rPr lang="en-US" sz="1800" dirty="0" smtClean="0">
                <a:solidFill>
                  <a:schemeClr val="bg1"/>
                </a:solidFill>
                <a:latin typeface="Raleway" charset="0"/>
              </a:rPr>
              <a:t> A mechanism to prove that the sender </a:t>
            </a:r>
          </a:p>
          <a:p>
            <a:pPr algn="just"/>
            <a:r>
              <a:rPr lang="en-US" sz="1800" dirty="0" smtClean="0">
                <a:solidFill>
                  <a:schemeClr val="bg1"/>
                </a:solidFill>
                <a:latin typeface="Raleway" charset="0"/>
              </a:rPr>
              <a:t>really sent this message.</a:t>
            </a:r>
            <a:endParaRPr lang="en-US" sz="1800" dirty="0">
              <a:solidFill>
                <a:schemeClr val="bg1"/>
              </a:solidFill>
              <a:latin typeface="Raleway"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1"/>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68" name="Google Shape;168;p21"/>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400" dirty="0" smtClean="0">
                <a:effectLst>
                  <a:outerShdw blurRad="38100" dist="38100" dir="2700000" algn="tl">
                    <a:srgbClr val="000000">
                      <a:alpha val="43137"/>
                    </a:srgbClr>
                  </a:outerShdw>
                </a:effectLst>
              </a:rPr>
              <a:t>Components of a Cryptosystems</a:t>
            </a:r>
            <a:endParaRPr>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5"/>
          <p:cNvSpPr txBox="1">
            <a:spLocks noGrp="1"/>
          </p:cNvSpPr>
          <p:nvPr>
            <p:ph type="body" idx="1"/>
          </p:nvPr>
        </p:nvSpPr>
        <p:spPr>
          <a:xfrm>
            <a:off x="1520626" y="312517"/>
            <a:ext cx="7206685" cy="4433103"/>
          </a:xfrm>
          <a:prstGeom prst="rect">
            <a:avLst/>
          </a:prstGeom>
        </p:spPr>
        <p:txBody>
          <a:bodyPr spcFirstLastPara="1" wrap="square" lIns="91425" tIns="91425" rIns="91425" bIns="91425" anchor="t" anchorCtr="0">
            <a:noAutofit/>
          </a:bodyPr>
          <a:lstStyle/>
          <a:p>
            <a:pPr algn="just"/>
            <a:endParaRPr lang="en-US" sz="2000" dirty="0" smtClean="0"/>
          </a:p>
          <a:p>
            <a:pPr algn="just"/>
            <a:r>
              <a:rPr lang="en-US" sz="2000" dirty="0" smtClean="0"/>
              <a:t> </a:t>
            </a:r>
            <a:r>
              <a:rPr lang="en-US" sz="2000" b="1" dirty="0" smtClean="0"/>
              <a:t>Plaintext.</a:t>
            </a:r>
            <a:r>
              <a:rPr lang="en-US" sz="2000" dirty="0" smtClean="0"/>
              <a:t> It is the data to be protected during transmission.</a:t>
            </a:r>
          </a:p>
          <a:p>
            <a:pPr algn="just"/>
            <a:r>
              <a:rPr lang="en-US" sz="2000" b="1" dirty="0" smtClean="0"/>
              <a:t>Encryption Algorithm.</a:t>
            </a:r>
            <a:r>
              <a:rPr lang="en-US" sz="2000" dirty="0" smtClean="0"/>
              <a:t> It is a mathematical process that produces a </a:t>
            </a:r>
            <a:r>
              <a:rPr lang="en-US" sz="2000" dirty="0" err="1" smtClean="0"/>
              <a:t>ciphertext</a:t>
            </a:r>
            <a:r>
              <a:rPr lang="en-US" sz="2000" dirty="0" smtClean="0"/>
              <a:t> for any given plaintext and encryption key. It is a cryptographic algorithm that takes plaintext and an encryption key as input and produces a </a:t>
            </a:r>
            <a:r>
              <a:rPr lang="en-US" sz="2000" dirty="0" err="1" smtClean="0"/>
              <a:t>ciphertext</a:t>
            </a:r>
            <a:r>
              <a:rPr lang="en-US" sz="2000" dirty="0" smtClean="0"/>
              <a:t>.</a:t>
            </a:r>
          </a:p>
          <a:p>
            <a:pPr algn="just"/>
            <a:r>
              <a:rPr lang="en-US" sz="2000" b="1" dirty="0" err="1" smtClean="0"/>
              <a:t>Ciphertext</a:t>
            </a:r>
            <a:r>
              <a:rPr lang="en-US" sz="2000" b="1" dirty="0" smtClean="0"/>
              <a:t>.</a:t>
            </a:r>
            <a:r>
              <a:rPr lang="en-US" sz="2000" dirty="0" smtClean="0"/>
              <a:t> It is the scrambled version of the plaintext produced by the encryption algorithm using a specific the encryption key. The </a:t>
            </a:r>
            <a:r>
              <a:rPr lang="en-US" sz="2000" dirty="0" err="1" smtClean="0"/>
              <a:t>ciphertext</a:t>
            </a:r>
            <a:r>
              <a:rPr lang="en-US" sz="2000" dirty="0" smtClean="0"/>
              <a:t> is not guarded. It flows on public channel. It can be intercepted or compromised by anyone who has access to the communication channel. </a:t>
            </a:r>
          </a:p>
          <a:p>
            <a:pPr marL="0" lvl="0" indent="0" algn="just">
              <a:buNone/>
            </a:pPr>
            <a:endParaRPr sz="20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5"/>
          <p:cNvSpPr txBox="1">
            <a:spLocks noGrp="1"/>
          </p:cNvSpPr>
          <p:nvPr>
            <p:ph type="body" idx="1"/>
          </p:nvPr>
        </p:nvSpPr>
        <p:spPr>
          <a:xfrm>
            <a:off x="2245489" y="520861"/>
            <a:ext cx="6609144" cy="4467827"/>
          </a:xfrm>
          <a:prstGeom prst="rect">
            <a:avLst/>
          </a:prstGeom>
        </p:spPr>
        <p:txBody>
          <a:bodyPr spcFirstLastPara="1" wrap="square" lIns="91425" tIns="91425" rIns="91425" bIns="91425" anchor="t" anchorCtr="0">
            <a:noAutofit/>
          </a:bodyPr>
          <a:lstStyle/>
          <a:p>
            <a:pPr algn="just"/>
            <a:r>
              <a:rPr lang="en-US" sz="2000" b="1" dirty="0" smtClean="0"/>
              <a:t>Decryption Algorithm,</a:t>
            </a:r>
            <a:r>
              <a:rPr lang="en-US" sz="2000" dirty="0" smtClean="0"/>
              <a:t> It is a mathematical process, that produces a unique plaintext for any given cipher text and decryption key. It is a cryptographic algorithm that takes a cipher text and a decryption key as input, and outputs a plaintext. The decryption algorithm essentially reverses the encryption algorithm and is thus closely related to it.</a:t>
            </a:r>
          </a:p>
          <a:p>
            <a:pPr algn="just"/>
            <a:r>
              <a:rPr lang="en-US" sz="2000" b="1" dirty="0" smtClean="0"/>
              <a:t>Encryption Key.</a:t>
            </a:r>
            <a:r>
              <a:rPr lang="en-US" sz="2000" dirty="0" smtClean="0"/>
              <a:t> It is a value that is known to the sender. The sender inputs the encryption key into the encryption algorithm along with the plaintext in order to compute the cipher text.</a:t>
            </a:r>
          </a:p>
          <a:p>
            <a:pPr algn="just">
              <a:buNone/>
            </a:pPr>
            <a:endParaRPr sz="2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413</Words>
  <PresentationFormat>On-screen Show (16:9)</PresentationFormat>
  <Paragraphs>103</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Raleway</vt:lpstr>
      <vt:lpstr>Lato</vt:lpstr>
      <vt:lpstr>Californian FB</vt:lpstr>
      <vt:lpstr>Swiss</vt:lpstr>
      <vt:lpstr>Cryptosystems</vt:lpstr>
      <vt:lpstr>\It is an execution of cryptographic practice and their associated communications to offer information safety measures. It is also known as a cipher system.     </vt:lpstr>
      <vt:lpstr>Slide 3</vt:lpstr>
      <vt:lpstr>Slide 4</vt:lpstr>
      <vt:lpstr>Slide 5</vt:lpstr>
      <vt:lpstr>Purpose of Cryptosystem</vt:lpstr>
      <vt:lpstr>Components of a Cryptosystems</vt:lpstr>
      <vt:lpstr>Slide 8</vt:lpstr>
      <vt:lpstr>Slide 9</vt:lpstr>
      <vt:lpstr>Slide 10</vt:lpstr>
      <vt:lpstr>Types of Cryptosystems</vt:lpstr>
      <vt:lpstr>Fundamentally, there are two types of cryptosystems based on the manner in which encryption-decryption is carried out in the system −  1. Symmetric Key Encryption 2. Asymmetric Key Encryption  The main difference between these cryptosystems is the relationship between the encryption and the decryption key. Logically, in any cryptosystem, both the keys are closely associated. It is practically impossible to decrypt the cipher text with the key that is unrelated to the encryption key.  </vt:lpstr>
      <vt:lpstr>Symmetric Key Encryption</vt:lpstr>
      <vt:lpstr>Features</vt:lpstr>
      <vt:lpstr>Asymmetric Key Encryption</vt:lpstr>
      <vt:lpstr>Features</vt:lpstr>
      <vt:lpstr>Organizational Structure</vt:lpstr>
      <vt:lpstr>DES    The Data Encryption Standard (DES) is a symmetric-key block cipher published by the National Institute of Standards and Technology (NIST). DES is an implementation of a Feistel Cipher. It uses 16 round Feistel structure. The block size is 64-bit. Though, key length is 64-bit, DES has an effective key length of 56 bits, since 8 of the 64 bits of the key are not used by the encryption algorithm (function as check bits only).   </vt:lpstr>
      <vt:lpstr>Slide 19</vt:lpstr>
      <vt:lpstr>Steps for generating KEYS</vt:lpstr>
      <vt:lpstr>Steps for Encryption</vt:lpstr>
      <vt:lpstr>Steps for Decryption</vt:lpstr>
      <vt:lpstr>RSA  RSA algorithm is asymmetric cryptography algorithm. Asymmetric actually means that it works on two different keys i.e. Public Key and Private Key. As the name describes that the Public Key is given to everyone and Private key is kept private. It is named after those who invented it in 1978: Ron Rivest, Adi Shamir, and Leonard Adleman. </vt:lpstr>
      <vt:lpstr>Slide 24</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Nestle India</dc:title>
  <cp:lastModifiedBy>USER</cp:lastModifiedBy>
  <cp:revision>60</cp:revision>
  <dcterms:modified xsi:type="dcterms:W3CDTF">2021-05-31T18:06:37Z</dcterms:modified>
</cp:coreProperties>
</file>